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.jpeg" ContentType="image/jpeg"/>
  <Override PartName="/ppt/notesSlides/notesSlide5.xml" ContentType="application/vnd.openxmlformats-officedocument.presentationml.notesSlide+xml"/>
  <Override PartName="/ppt/media/image4.jpeg" ContentType="image/jpeg"/>
  <Override PartName="/ppt/notesSlides/notesSlide6.xml" ContentType="application/vnd.openxmlformats-officedocument.presentationml.notesSlide+xml"/>
  <Override PartName="/ppt/media/image5.jpeg" ContentType="image/jpeg"/>
  <Override PartName="/ppt/notesSlides/notesSlide7.xml" ContentType="application/vnd.openxmlformats-officedocument.presentationml.notesSlide+xml"/>
  <Override PartName="/ppt/media/image6.jpeg" ContentType="image/jpeg"/>
  <Override PartName="/ppt/media/image7.jpeg" ContentType="image/jpeg"/>
  <Override PartName="/ppt/notesSlides/notesSlide8.xml" ContentType="application/vnd.openxmlformats-officedocument.presentationml.notesSlide+xml"/>
  <Override PartName="/ppt/media/image8.jpeg" ContentType="image/jpeg"/>
  <Override PartName="/ppt/notesSlides/notesSlide9.xml" ContentType="application/vnd.openxmlformats-officedocument.presentationml.notesSlide+xml"/>
  <Override PartName="/ppt/media/image9.jpeg" ContentType="image/jpeg"/>
  <Override PartName="/ppt/media/image10.jpe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1.jpeg" ContentType="image/jpeg"/>
  <Override PartName="/ppt/notesSlides/notesSlide12.xml" ContentType="application/vnd.openxmlformats-officedocument.presentationml.notesSlide+xml"/>
  <Override PartName="/ppt/media/image12.jpeg" ContentType="image/jpeg"/>
  <Override PartName="/ppt/media/image13.jpeg" ContentType="image/jpeg"/>
  <Override PartName="/ppt/notesSlides/notesSlide13.xml" ContentType="application/vnd.openxmlformats-officedocument.presentationml.notesSlide+xml"/>
  <Override PartName="/ppt/media/image14.jpeg" ContentType="image/jpeg"/>
  <Override PartName="/ppt/notesSlides/notesSlide14.xml" ContentType="application/vnd.openxmlformats-officedocument.presentationml.notesSlide+xml"/>
  <Override PartName="/ppt/media/image15.jpe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6.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17.jpeg" ContentType="image/jpe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18.jpeg" ContentType="image/jpeg"/>
  <Override PartName="/ppt/media/image19.jpeg" ContentType="image/jpeg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8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9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1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2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3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IPBYS Prison Outreach Program</a:t>
            </a:r>
          </a:p>
          <a:p>
            <a:pPr/>
            <a:r>
              <a:t>FCC Butner - LSCI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Seek ‘right’ knowledge</a:t>
            </a:r>
          </a:p>
          <a:p>
            <a:pPr/>
            <a:r>
              <a:t>Those that answer the best</a:t>
            </a:r>
          </a:p>
          <a:p>
            <a:pPr/>
            <a:r>
              <a:t>Those that guide you best</a:t>
            </a:r>
          </a:p>
          <a:p>
            <a:pPr/>
            <a:r>
              <a:t>Those that give you hope</a:t>
            </a:r>
          </a:p>
          <a:p>
            <a:pPr/>
            <a:r>
              <a:t>Those that came thru saints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God is Love Personified</a:t>
            </a:r>
          </a:p>
          <a:p>
            <a:pPr/>
            <a:r>
              <a:t>Most compassionate</a:t>
            </a:r>
          </a:p>
          <a:p>
            <a:pPr/>
            <a:r>
              <a:t>Most loving</a:t>
            </a:r>
          </a:p>
          <a:p>
            <a:pPr/>
            <a:r>
              <a:t>Most caring</a:t>
            </a:r>
          </a:p>
          <a:p>
            <a:pPr/>
            <a:r>
              <a:t>Most forgiving</a:t>
            </a:r>
          </a:p>
          <a:p>
            <a:pPr/>
            <a:r>
              <a:t>Most intimate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Live differently &amp; happily!</a:t>
            </a:r>
          </a:p>
          <a:p>
            <a:pPr/>
            <a:r>
              <a:t>Do not look back</a:t>
            </a:r>
          </a:p>
          <a:p>
            <a:pPr/>
            <a:r>
              <a:t>Seek “right” knowledge</a:t>
            </a:r>
          </a:p>
          <a:p>
            <a:pPr/>
            <a:r>
              <a:t>Have positive thoughts</a:t>
            </a:r>
          </a:p>
          <a:p>
            <a:pPr/>
            <a:r>
              <a:t>Live simple</a:t>
            </a:r>
          </a:p>
          <a:p>
            <a:pPr/>
            <a:r>
              <a:t>Live peaceful</a:t>
            </a:r>
          </a:p>
          <a:p>
            <a:pPr/>
            <a:r>
              <a:t>Love God whatever way</a:t>
            </a:r>
          </a:p>
          <a:p>
            <a:pPr/>
            <a:r>
              <a:t>Love attracts even God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Chant &amp; Meditate</a:t>
            </a:r>
          </a:p>
          <a:p>
            <a:pPr/>
            <a:r>
              <a:t>Mind &lt;—&gt; Brain</a:t>
            </a:r>
          </a:p>
          <a:p>
            <a:pPr/>
            <a:r>
              <a:t>Positive thinking</a:t>
            </a:r>
          </a:p>
          <a:p>
            <a:pPr/>
            <a:r>
              <a:t>Chant God’s names</a:t>
            </a:r>
          </a:p>
          <a:p>
            <a:pPr/>
            <a:r>
              <a:t>(God’s names are very powerful)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Shape 2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We should Control our mind</a:t>
            </a:r>
          </a:p>
          <a:p>
            <a:pPr/>
            <a:r>
              <a:t>If you don’t control your mind, </a:t>
            </a:r>
          </a:p>
          <a:p>
            <a:pPr/>
            <a:r>
              <a:t>surely</a:t>
            </a:r>
          </a:p>
          <a:p>
            <a:pPr/>
            <a:r>
              <a:t>some one else will.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hape 2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Mantra - A Way to control Mind</a:t>
            </a:r>
          </a:p>
          <a:p>
            <a:pPr/>
            <a:r>
              <a:t>Mann (mind) + Tra (control)</a:t>
            </a:r>
          </a:p>
          <a:p>
            <a:pPr/>
            <a:r>
              <a:t>King of all mantras</a:t>
            </a:r>
          </a:p>
          <a:p>
            <a:pPr/>
            <a:r>
              <a:t>Hare - O, Merciful God</a:t>
            </a:r>
          </a:p>
          <a:p>
            <a:pPr/>
            <a:r>
              <a:t>Krishna - O, Beautiful God</a:t>
            </a:r>
          </a:p>
          <a:p>
            <a:pPr/>
            <a:r>
              <a:t>Rama - O, Blissful God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Bhagavad Gita Can Guide</a:t>
            </a:r>
          </a:p>
          <a:p>
            <a:pPr/>
            <a:r>
              <a:t>Knowledge from Lord Krishna</a:t>
            </a:r>
          </a:p>
          <a:p>
            <a:pPr/>
            <a:r>
              <a:t>Re-narrated 5000 years ago</a:t>
            </a:r>
          </a:p>
          <a:p>
            <a:pPr/>
            <a:r>
              <a:t>At War: Our life</a:t>
            </a:r>
          </a:p>
          <a:p>
            <a:pPr/>
            <a:r>
              <a:t>Philosophy and about us</a:t>
            </a:r>
          </a:p>
          <a:p>
            <a:pPr/>
            <a:r>
              <a:t>Karma, Knowledge, Devotion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hape 2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Devotion is the Best of all</a:t>
            </a:r>
          </a:p>
          <a:p>
            <a:pPr/>
            <a:r>
              <a:t>Based on Love</a:t>
            </a:r>
          </a:p>
          <a:p>
            <a:pPr/>
            <a:r>
              <a:t>Comes from the heart</a:t>
            </a:r>
          </a:p>
          <a:p>
            <a:pPr/>
            <a:r>
              <a:t>Love is the most powerful</a:t>
            </a:r>
          </a:p>
          <a:p>
            <a:pPr/>
            <a:r>
              <a:t>Devotional life purifies</a:t>
            </a:r>
          </a:p>
          <a:p>
            <a:pPr/>
            <a:r>
              <a:t>Devotion gives real happiness </a:t>
            </a:r>
          </a:p>
          <a:p>
            <a:pPr/>
            <a:r>
              <a:t>Devotion erases all sins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What is the Proof? BG: 2.49.. and plenty!</a:t>
            </a:r>
          </a:p>
          <a:p>
            <a:pPr/>
            <a:r>
              <a:t>Durena avaram karma</a:t>
            </a:r>
          </a:p>
          <a:p>
            <a:pPr/>
            <a:r>
              <a:t>Buddhi yogaad dhananjaya</a:t>
            </a:r>
          </a:p>
          <a:p>
            <a:pPr/>
            <a:r>
              <a:t>Buddhau saranam anviccha</a:t>
            </a:r>
          </a:p>
          <a:p>
            <a:pPr/>
            <a:r>
              <a:t>Krpanaah phala hetavah</a:t>
            </a:r>
          </a:p>
          <a:p>
            <a:pPr/>
            <a:r>
              <a:t>By living devotionally, one easily gets rid of all the sinful reactions….</a:t>
            </a:r>
          </a:p>
          <a:p>
            <a:pPr/>
            <a:r>
              <a:t>(No more miseries - only happy always in my spiritual kingdom - 2.50 to 2.52)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We all part of God - Beautiful &amp; Blissful</a:t>
            </a:r>
          </a:p>
          <a:p>
            <a:pPr/>
            <a:r>
              <a:t>We are part &amp; parcel of God</a:t>
            </a:r>
          </a:p>
          <a:p>
            <a:pPr/>
            <a:r>
              <a:t>Different by Power - Like Fire vs spark</a:t>
            </a:r>
          </a:p>
          <a:p>
            <a:pPr/>
            <a:r>
              <a:t>Happy &amp; Blissful</a:t>
            </a:r>
          </a:p>
          <a:p>
            <a:pPr/>
            <a:r>
              <a:t>It is our birth right to be happy!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Who are we - the Prison Outreach?</a:t>
            </a:r>
          </a:p>
          <a:p>
            <a:pPr/>
            <a:r>
              <a:t>400 Prisons</a:t>
            </a:r>
          </a:p>
          <a:p>
            <a:pPr/>
            <a:r>
              <a:t>300 active inmates (of 450)</a:t>
            </a:r>
          </a:p>
          <a:p>
            <a:pPr/>
            <a:r>
              <a:t>Books</a:t>
            </a:r>
          </a:p>
          <a:p>
            <a:pPr/>
            <a:r>
              <a:t>Penpals</a:t>
            </a:r>
          </a:p>
          <a:p>
            <a:pPr/>
            <a:r>
              <a:t>Courses</a:t>
            </a:r>
          </a:p>
          <a:p>
            <a:pPr/>
            <a:r>
              <a:t>Onsite Programs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hape 2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We all part of God - Beautiful &amp; Blissful</a:t>
            </a:r>
          </a:p>
          <a:p>
            <a:pPr/>
            <a:r>
              <a:t>We are part &amp; parcel of God</a:t>
            </a:r>
          </a:p>
          <a:p>
            <a:pPr/>
            <a:r>
              <a:t>Different by Power - Like Fire vs spark</a:t>
            </a:r>
          </a:p>
          <a:p>
            <a:pPr/>
            <a:r>
              <a:t>Happy &amp; Blissful</a:t>
            </a:r>
          </a:p>
          <a:p>
            <a:pPr/>
            <a:r>
              <a:t>It is our birth right to be happy!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6" name="Shape 2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 us Chant &amp; Sing Maha Mantra!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hape 2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  <a:p>
            <a:pPr/>
            <a:r>
              <a:t>Followup…</a:t>
            </a:r>
          </a:p>
          <a:p>
            <a:pPr/>
            <a:r>
              <a:t>Next Class - Thursday, 21, 2016?</a:t>
            </a:r>
          </a:p>
          <a:p>
            <a:pPr/>
            <a:r>
              <a:t>30 mins Learning &amp; 30 mins Kirtans</a:t>
            </a:r>
          </a:p>
          <a:p>
            <a:pPr/>
            <a:r>
              <a:t>Resources</a:t>
            </a:r>
          </a:p>
          <a:p>
            <a:pPr/>
            <a:r>
              <a:t>Books donated to the Library</a:t>
            </a:r>
          </a:p>
          <a:p>
            <a:pPr/>
            <a:r>
              <a:t>Personal Books - Bhagavad Gita</a:t>
            </a:r>
          </a:p>
          <a:p>
            <a:pPr/>
            <a:r>
              <a:t>Other special materials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Shape 3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  <a:p>
            <a:pPr/>
            <a:r>
              <a:t>Followup…</a:t>
            </a:r>
          </a:p>
          <a:p>
            <a:pPr/>
            <a:r>
              <a:t>Next Class - Thursday, 21, 2016?</a:t>
            </a:r>
          </a:p>
          <a:p>
            <a:pPr/>
            <a:r>
              <a:t>30 mins Learning &amp; 30 mins Kirtans</a:t>
            </a:r>
          </a:p>
          <a:p>
            <a:pPr/>
            <a:r>
              <a:t>Resources</a:t>
            </a:r>
          </a:p>
          <a:p>
            <a:pPr/>
            <a:r>
              <a:t>Books donated to the Library</a:t>
            </a:r>
          </a:p>
          <a:p>
            <a:pPr/>
            <a:r>
              <a:t>Personal Books - Bhagavad Gita</a:t>
            </a:r>
          </a:p>
          <a:p>
            <a:pPr/>
            <a:r>
              <a:t>Other special materials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About Course: “Change a Heart”</a:t>
            </a:r>
          </a:p>
          <a:p>
            <a:pPr/>
            <a:r>
              <a:t>Understanding ourselves</a:t>
            </a:r>
          </a:p>
          <a:p>
            <a:pPr/>
            <a:r>
              <a:t>Hope for Change of Life</a:t>
            </a:r>
          </a:p>
          <a:p>
            <a:pPr/>
            <a:r>
              <a:t>Learn Right Philosophy</a:t>
            </a:r>
          </a:p>
          <a:p>
            <a:pPr/>
            <a:r>
              <a:t>Positive Mindset</a:t>
            </a:r>
          </a:p>
          <a:p>
            <a:pPr/>
            <a:r>
              <a:t>Focused Meditation</a:t>
            </a:r>
          </a:p>
          <a:p>
            <a:pPr/>
            <a:r>
              <a:t>Chanting &amp; Kirtans</a:t>
            </a:r>
          </a:p>
          <a:p>
            <a:pPr/>
            <a:r>
              <a:t>Divine &amp; Meaningful Living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Understanding Ourselves</a:t>
            </a:r>
          </a:p>
          <a:p>
            <a:pPr/>
            <a:r>
              <a:t>Are we the body?</a:t>
            </a:r>
          </a:p>
          <a:p>
            <a:pPr/>
            <a:r>
              <a:t>Are we the mind? </a:t>
            </a:r>
          </a:p>
          <a:p>
            <a:pPr/>
            <a:r>
              <a:t>Are we by color and race?</a:t>
            </a:r>
          </a:p>
          <a:p>
            <a:pPr/>
            <a:r>
              <a:t>Are we by our birth</a:t>
            </a:r>
          </a:p>
          <a:p>
            <a:pPr/>
            <a:r>
              <a:t>Who are we? None of above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Life is an ECHO</a:t>
            </a:r>
          </a:p>
          <a:p>
            <a:pPr/>
            <a:r>
              <a:t>What you send out - comes back</a:t>
            </a:r>
          </a:p>
          <a:p>
            <a:pPr/>
            <a:r>
              <a:t>What you sow - you reap</a:t>
            </a:r>
          </a:p>
          <a:p>
            <a:pPr/>
            <a:r>
              <a:t>What you give - you get</a:t>
            </a:r>
          </a:p>
          <a:p>
            <a:pPr/>
            <a:r>
              <a:t>What you see in others - They exists in you!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Law of Karma across lives</a:t>
            </a:r>
          </a:p>
          <a:p>
            <a:pPr/>
            <a:r>
              <a:t>Why suffering</a:t>
            </a:r>
          </a:p>
          <a:p>
            <a:pPr/>
            <a:r>
              <a:t>We reap what we planted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Let us “Hope” to change our life</a:t>
            </a:r>
          </a:p>
          <a:p>
            <a:pPr/>
            <a:r>
              <a:t>H - Have</a:t>
            </a:r>
          </a:p>
          <a:p>
            <a:pPr/>
            <a:r>
              <a:t>O - Only</a:t>
            </a:r>
          </a:p>
          <a:p>
            <a:pPr/>
            <a:r>
              <a:t>P - Positive</a:t>
            </a:r>
          </a:p>
          <a:p>
            <a:pPr/>
            <a:r>
              <a:t>E - Expectations</a:t>
            </a:r>
          </a:p>
          <a:p>
            <a:pPr/>
            <a:r>
              <a:t>Meaning: Have positive attitude in life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Mindfulness</a:t>
            </a:r>
          </a:p>
          <a:p>
            <a:pPr/>
            <a:r>
              <a:t>Take pauses</a:t>
            </a:r>
          </a:p>
          <a:p>
            <a:pPr/>
            <a:r>
              <a:t>Study how your mind goes</a:t>
            </a:r>
          </a:p>
          <a:p>
            <a:pPr/>
            <a:r>
              <a:t>View as a second person</a:t>
            </a:r>
          </a:p>
          <a:p>
            <a:pPr/>
            <a:r>
              <a:t>Detach yourselves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Believe that you ‘will’ change!</a:t>
            </a:r>
          </a:p>
          <a:p>
            <a:pPr/>
            <a:r>
              <a:t>Correct our attitude and thinking…</a:t>
            </a:r>
          </a:p>
          <a:p>
            <a:pPr/>
          </a:p>
          <a:p>
            <a:pPr/>
            <a:r>
              <a:t>Compassion</a:t>
            </a:r>
          </a:p>
          <a:p>
            <a:pPr/>
            <a:r>
              <a:t>Love &amp; Care</a:t>
            </a:r>
          </a:p>
          <a:p>
            <a:pPr/>
            <a:r>
              <a:t>Serve others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1E3C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1231900" y="863600"/>
            <a:ext cx="21907500" cy="2006600"/>
          </a:xfrm>
          <a:prstGeom prst="rect">
            <a:avLst/>
          </a:prstGeom>
        </p:spPr>
        <p:txBody>
          <a:bodyPr anchor="t"/>
          <a:lstStyle>
            <a:lvl1pPr algn="l">
              <a:defRPr cap="all" spc="992" sz="6200"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1231900" y="2844800"/>
            <a:ext cx="21907500" cy="9448800"/>
          </a:xfrm>
          <a:prstGeom prst="rect">
            <a:avLst/>
          </a:prstGeom>
        </p:spPr>
        <p:txBody>
          <a:bodyPr/>
          <a:lstStyle>
            <a:lvl1pPr marL="635000" indent="-635000">
              <a:buClr>
                <a:srgbClr val="646464"/>
              </a:buClr>
              <a:buSzPct val="90000"/>
              <a:defRPr sz="5000">
                <a:latin typeface="Avenir Light"/>
                <a:ea typeface="Avenir Light"/>
                <a:cs typeface="Avenir Light"/>
                <a:sym typeface="Avenir Light"/>
              </a:defRPr>
            </a:lvl1pPr>
            <a:lvl2pPr marL="1270000" indent="-635000">
              <a:buClr>
                <a:srgbClr val="646464"/>
              </a:buClr>
              <a:buSzPct val="90000"/>
              <a:defRPr sz="5000">
                <a:latin typeface="Avenir Light"/>
                <a:ea typeface="Avenir Light"/>
                <a:cs typeface="Avenir Light"/>
                <a:sym typeface="Avenir Light"/>
              </a:defRPr>
            </a:lvl2pPr>
            <a:lvl3pPr marL="1905000" indent="-635000">
              <a:buClr>
                <a:srgbClr val="646464"/>
              </a:buClr>
              <a:buSzPct val="90000"/>
              <a:defRPr sz="5000">
                <a:latin typeface="Avenir Light"/>
                <a:ea typeface="Avenir Light"/>
                <a:cs typeface="Avenir Light"/>
                <a:sym typeface="Avenir Light"/>
              </a:defRPr>
            </a:lvl3pPr>
            <a:lvl4pPr marL="2540000" indent="-635000">
              <a:buClr>
                <a:srgbClr val="646464"/>
              </a:buClr>
              <a:buSzPct val="90000"/>
              <a:defRPr sz="5000">
                <a:latin typeface="Avenir Light"/>
                <a:ea typeface="Avenir Light"/>
                <a:cs typeface="Avenir Light"/>
                <a:sym typeface="Avenir Light"/>
              </a:defRPr>
            </a:lvl4pPr>
            <a:lvl5pPr marL="3175000" indent="-635000">
              <a:buClr>
                <a:srgbClr val="646464"/>
              </a:buClr>
              <a:buSzPct val="90000"/>
              <a:defRPr sz="5000"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11950790" y="13049250"/>
            <a:ext cx="431293" cy="520700"/>
          </a:xfrm>
          <a:prstGeom prst="rect">
            <a:avLst/>
          </a:prstGeom>
        </p:spPr>
        <p:txBody>
          <a:bodyPr/>
          <a:lstStyle>
            <a:lvl1pPr>
              <a:defRPr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2933700" y="891704"/>
            <a:ext cx="18542000" cy="8318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2496800" y="1068296"/>
            <a:ext cx="10223500" cy="11595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2598400" y="3641951"/>
            <a:ext cx="10007600" cy="8851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2496800" y="7162800"/>
            <a:ext cx="10185400" cy="548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2496800" y="1066800"/>
            <a:ext cx="10185400" cy="548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1701800" y="1071716"/>
            <a:ext cx="10185400" cy="11582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Relationship Id="rId4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jpg"/>
          <p:cNvPicPr>
            <a:picLocks noChangeAspect="1"/>
          </p:cNvPicPr>
          <p:nvPr/>
        </p:nvPicPr>
        <p:blipFill>
          <a:blip r:embed="rId3">
            <a:extLst/>
          </a:blip>
          <a:srcRect l="0" t="19383" r="0" b="19383"/>
          <a:stretch>
            <a:fillRect/>
          </a:stretch>
        </p:blipFill>
        <p:spPr>
          <a:xfrm>
            <a:off x="-118475" y="1961994"/>
            <a:ext cx="24600708" cy="938829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ctr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/>
          <a:lstStyle>
            <a:lvl1pPr>
              <a:defRPr i="1" sz="11900">
                <a:solidFill>
                  <a:srgbClr val="FF40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“Change-A-Heart!”</a:t>
            </a:r>
          </a:p>
        </p:txBody>
      </p:sp>
      <p:sp>
        <p:nvSpPr>
          <p:cNvPr id="130" name="Shape 130"/>
          <p:cNvSpPr/>
          <p:nvPr>
            <p:ph type="subTitle" sz="quarter" idx="1"/>
          </p:nvPr>
        </p:nvSpPr>
        <p:spPr>
          <a:xfrm>
            <a:off x="0" y="11338959"/>
            <a:ext cx="24384002" cy="238740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/>
          <a:lstStyle/>
          <a:p>
            <a:pPr>
              <a:defRPr sz="3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IPBYS Prison Outreach Program</a:t>
            </a:r>
          </a:p>
          <a:p>
            <a:pPr>
              <a:defRPr sz="3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FCC Butner - LSCI</a:t>
            </a:r>
          </a:p>
          <a:p>
            <a:pPr>
              <a:defRPr sz="3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Session-1</a:t>
            </a:r>
          </a:p>
          <a:p>
            <a:pPr>
              <a:defRPr sz="3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April 14,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6" name="Shape 196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need ‘right’ knowledge</a:t>
            </a:r>
          </a:p>
        </p:txBody>
      </p:sp>
      <p:sp>
        <p:nvSpPr>
          <p:cNvPr id="197" name="Shape 197"/>
          <p:cNvSpPr/>
          <p:nvPr/>
        </p:nvSpPr>
        <p:spPr>
          <a:xfrm>
            <a:off x="9839764" y="4953000"/>
            <a:ext cx="14184783" cy="523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Those that answer the best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Those that guide you best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Those that give you hope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Those that came thru saints </a:t>
            </a:r>
          </a:p>
        </p:txBody>
      </p:sp>
      <p:pic>
        <p:nvPicPr>
          <p:cNvPr id="19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183" y="4436371"/>
            <a:ext cx="9240743" cy="4843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3" name="Shape 203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God is Love Personified</a:t>
            </a:r>
          </a:p>
        </p:txBody>
      </p:sp>
      <p:sp>
        <p:nvSpPr>
          <p:cNvPr id="204" name="Shape 204"/>
          <p:cNvSpPr/>
          <p:nvPr/>
        </p:nvSpPr>
        <p:spPr>
          <a:xfrm>
            <a:off x="10702613" y="4253170"/>
            <a:ext cx="10921442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Most compassionate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Most loving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Most caring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Most forgiving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Most intimate</a:t>
            </a:r>
          </a:p>
        </p:txBody>
      </p:sp>
      <p:pic>
        <p:nvPicPr>
          <p:cNvPr id="205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451" y="4027745"/>
            <a:ext cx="9287934" cy="6965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Shape 210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Live differently &amp; happily!</a:t>
            </a:r>
          </a:p>
        </p:txBody>
      </p:sp>
      <p:sp>
        <p:nvSpPr>
          <p:cNvPr id="211" name="Shape 211"/>
          <p:cNvSpPr/>
          <p:nvPr/>
        </p:nvSpPr>
        <p:spPr>
          <a:xfrm>
            <a:off x="11045866" y="2428864"/>
            <a:ext cx="12522708" cy="908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Use Freewill right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Seek “right” knowledge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Have positive thoughts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Live simple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Live peaceful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Love God whatever way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Love attracts even God </a:t>
            </a:r>
          </a:p>
        </p:txBody>
      </p:sp>
      <p:pic>
        <p:nvPicPr>
          <p:cNvPr id="212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313" y="3309211"/>
            <a:ext cx="9759739" cy="7319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313" y="3309211"/>
            <a:ext cx="3632201" cy="223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8" name="Shape 218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Chant &amp; Meditate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48303" y="2971675"/>
            <a:ext cx="13647116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Brain with right knowledge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Mind &lt;—&gt; Brain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Positive thinking in mind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Interest in devotion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Chant God’s names</a:t>
            </a:r>
          </a:p>
        </p:txBody>
      </p:sp>
      <p:pic>
        <p:nvPicPr>
          <p:cNvPr id="220" name="pasted-image.jpg"/>
          <p:cNvPicPr>
            <a:picLocks noChangeAspect="1"/>
          </p:cNvPicPr>
          <p:nvPr/>
        </p:nvPicPr>
        <p:blipFill>
          <a:blip r:embed="rId3">
            <a:extLst/>
          </a:blip>
          <a:srcRect l="13851" t="0" r="22429" b="0"/>
          <a:stretch>
            <a:fillRect/>
          </a:stretch>
        </p:blipFill>
        <p:spPr>
          <a:xfrm>
            <a:off x="320733" y="2337810"/>
            <a:ext cx="9085680" cy="950594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3953619" y="11861821"/>
            <a:ext cx="15905337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8400">
                <a:solidFill>
                  <a:srgbClr val="FFFC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God’s names are very powerful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Shape 226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should Control our mind</a:t>
            </a:r>
          </a:p>
        </p:txBody>
      </p:sp>
      <p:sp>
        <p:nvSpPr>
          <p:cNvPr id="227" name="Shape 227"/>
          <p:cNvSpPr/>
          <p:nvPr/>
        </p:nvSpPr>
        <p:spPr>
          <a:xfrm>
            <a:off x="11358491" y="3611820"/>
            <a:ext cx="12791028" cy="77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8400"/>
            </a:pPr>
            <a:r>
              <a:t>If you don’t control your mind, </a:t>
            </a:r>
          </a:p>
          <a:p>
            <a:pPr algn="l">
              <a:defRPr sz="8400"/>
            </a:pPr>
          </a:p>
          <a:p>
            <a:pPr algn="l">
              <a:defRPr sz="8400"/>
            </a:pPr>
            <a:r>
              <a:t>surely</a:t>
            </a:r>
          </a:p>
          <a:p>
            <a:pPr algn="l">
              <a:defRPr sz="8400"/>
            </a:pPr>
            <a:r>
              <a:t>some one else,</a:t>
            </a:r>
          </a:p>
          <a:p>
            <a:pPr algn="l">
              <a:defRPr sz="8400"/>
            </a:pPr>
            <a:r>
              <a:t>or something else will.</a:t>
            </a:r>
          </a:p>
        </p:txBody>
      </p:sp>
      <p:pic>
        <p:nvPicPr>
          <p:cNvPr id="228" name="pasted-image.jpg"/>
          <p:cNvPicPr>
            <a:picLocks noChangeAspect="1"/>
          </p:cNvPicPr>
          <p:nvPr/>
        </p:nvPicPr>
        <p:blipFill>
          <a:blip r:embed="rId3">
            <a:extLst/>
          </a:blip>
          <a:srcRect l="0" t="0" r="34690" b="0"/>
          <a:stretch>
            <a:fillRect/>
          </a:stretch>
        </p:blipFill>
        <p:spPr>
          <a:xfrm>
            <a:off x="632670" y="3342537"/>
            <a:ext cx="10405246" cy="8951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3" name="Shape 233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Mantra - A Way to control Mind</a:t>
            </a:r>
          </a:p>
        </p:txBody>
      </p:sp>
      <p:sp>
        <p:nvSpPr>
          <p:cNvPr id="234" name="Shape 234"/>
          <p:cNvSpPr/>
          <p:nvPr/>
        </p:nvSpPr>
        <p:spPr>
          <a:xfrm>
            <a:off x="9163639" y="2598995"/>
            <a:ext cx="14055701" cy="77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Mann (mind) + Tra (control)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Matra-Yoga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King of all mantras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Hare - O, Merciful God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Krishna - O, Beautiful God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Rama - O, Blissful God</a:t>
            </a:r>
          </a:p>
        </p:txBody>
      </p:sp>
      <p:pic>
        <p:nvPicPr>
          <p:cNvPr id="235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l="20561" t="3418" r="15910" b="4853"/>
          <a:stretch>
            <a:fillRect/>
          </a:stretch>
        </p:blipFill>
        <p:spPr>
          <a:xfrm>
            <a:off x="0" y="1972191"/>
            <a:ext cx="8133331" cy="1174375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8612609" y="10502993"/>
            <a:ext cx="14004579" cy="266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8400">
                <a:solidFill>
                  <a:srgbClr val="FFFC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this age of quarrel, </a:t>
            </a:r>
          </a:p>
          <a:p>
            <a:pPr algn="l">
              <a:defRPr b="1" sz="8400">
                <a:solidFill>
                  <a:srgbClr val="FFFC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Chant any of God’s name…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1" name="Shape 241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Bhagavad Gita Can Guide</a:t>
            </a:r>
          </a:p>
        </p:txBody>
      </p:sp>
      <p:sp>
        <p:nvSpPr>
          <p:cNvPr id="242" name="Shape 242"/>
          <p:cNvSpPr/>
          <p:nvPr/>
        </p:nvSpPr>
        <p:spPr>
          <a:xfrm>
            <a:off x="8180228" y="3670300"/>
            <a:ext cx="14717117" cy="77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Eternal Knowledge 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From Lord Krishna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Re-narrated 5,000 years ago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At War: Our life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Philosophy and about us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Karma, Knowledge, Devotion</a:t>
            </a:r>
          </a:p>
        </p:txBody>
      </p:sp>
      <p:pic>
        <p:nvPicPr>
          <p:cNvPr id="243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5034" y="2743200"/>
            <a:ext cx="6753176" cy="10306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8" name="Shape 248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Devotion is the Best of all</a:t>
            </a:r>
          </a:p>
        </p:txBody>
      </p:sp>
      <p:sp>
        <p:nvSpPr>
          <p:cNvPr id="249" name="Shape 249"/>
          <p:cNvSpPr/>
          <p:nvPr/>
        </p:nvSpPr>
        <p:spPr>
          <a:xfrm>
            <a:off x="9952149" y="3611820"/>
            <a:ext cx="14103554" cy="77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Based on Love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Comes from the heart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Love is the most powerful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Devotional life purifies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Devotion is full happiness </a:t>
            </a:r>
          </a:p>
          <a:p>
            <a:pPr marL="609599" indent="-609599" algn="l">
              <a:buSzPct val="75000"/>
              <a:buChar char="•"/>
              <a:defRPr b="1" sz="8400">
                <a:latin typeface="Helvetica"/>
                <a:ea typeface="Helvetica"/>
                <a:cs typeface="Helvetica"/>
                <a:sym typeface="Helvetica"/>
              </a:defRPr>
            </a:pPr>
            <a:r>
              <a:t>Devotion erases all sins</a:t>
            </a:r>
          </a:p>
        </p:txBody>
      </p:sp>
      <p:pic>
        <p:nvPicPr>
          <p:cNvPr id="25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137" y="3468945"/>
            <a:ext cx="9347201" cy="734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5" name="Shape 255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Devotional life erases all sins</a:t>
            </a:r>
          </a:p>
        </p:txBody>
      </p:sp>
      <p:sp>
        <p:nvSpPr>
          <p:cNvPr id="256" name="Shape 256"/>
          <p:cNvSpPr/>
          <p:nvPr/>
        </p:nvSpPr>
        <p:spPr>
          <a:xfrm>
            <a:off x="5634188" y="2336800"/>
            <a:ext cx="17252443" cy="523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8400">
                <a:solidFill>
                  <a:srgbClr val="FFFC79"/>
                </a:solidFill>
              </a:defRPr>
            </a:pPr>
            <a:r>
              <a:t>Durena avaram karma</a:t>
            </a:r>
          </a:p>
          <a:p>
            <a:pPr algn="l">
              <a:defRPr sz="8400">
                <a:solidFill>
                  <a:srgbClr val="FFFC79"/>
                </a:solidFill>
              </a:defRPr>
            </a:pPr>
            <a:r>
              <a:t>Buddhi yogaad dhananjaya</a:t>
            </a:r>
          </a:p>
          <a:p>
            <a:pPr algn="l">
              <a:defRPr sz="8400">
                <a:solidFill>
                  <a:srgbClr val="FFFC79"/>
                </a:solidFill>
              </a:defRPr>
            </a:pPr>
            <a:r>
              <a:t>Buddhau saranam anviccha</a:t>
            </a:r>
          </a:p>
          <a:p>
            <a:pPr algn="l">
              <a:defRPr sz="8400">
                <a:solidFill>
                  <a:srgbClr val="FFFC79"/>
                </a:solidFill>
              </a:defRPr>
            </a:pPr>
            <a:r>
              <a:t>Krpanaah phala hetavah .. B.G 2.49</a:t>
            </a:r>
          </a:p>
        </p:txBody>
      </p:sp>
      <p:sp>
        <p:nvSpPr>
          <p:cNvPr id="257" name="Shape 257"/>
          <p:cNvSpPr/>
          <p:nvPr/>
        </p:nvSpPr>
        <p:spPr>
          <a:xfrm>
            <a:off x="809724" y="7816850"/>
            <a:ext cx="22764551" cy="523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8400">
                <a:latin typeface="Helvetica"/>
                <a:ea typeface="Helvetica"/>
                <a:cs typeface="Helvetica"/>
                <a:sym typeface="Helvetica"/>
              </a:defRPr>
            </a:pPr>
            <a:r>
              <a:t>By living devotionally, one easily gets rid of all the sinful reactions….</a:t>
            </a:r>
          </a:p>
          <a:p>
            <a:pPr algn="l">
              <a:defRPr sz="8400"/>
            </a:pPr>
            <a:r>
              <a:t>(No more miseries - only happy always in my spiritual kingdom - 2.50 to 2.52)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Shape 262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One God different names</a:t>
            </a:r>
          </a:p>
        </p:txBody>
      </p:sp>
      <p:sp>
        <p:nvSpPr>
          <p:cNvPr id="263" name="Shape 263"/>
          <p:cNvSpPr/>
          <p:nvPr/>
        </p:nvSpPr>
        <p:spPr>
          <a:xfrm>
            <a:off x="11950790" y="3028949"/>
            <a:ext cx="11978322" cy="908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Only one religion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May be different names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Only one God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In different names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Only one dharma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That is love of God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It is THE Jaiva Dharma</a:t>
            </a:r>
          </a:p>
        </p:txBody>
      </p:sp>
      <p:pic>
        <p:nvPicPr>
          <p:cNvPr id="264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802" y="3905218"/>
            <a:ext cx="10355838" cy="7327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134" y="2344578"/>
            <a:ext cx="7899174" cy="1105884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9489272" y="3605965"/>
            <a:ext cx="13946887" cy="77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400 Prisons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300 active inmates (of 450)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Books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Penpals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Courses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Onsite Programs</a:t>
            </a:r>
          </a:p>
        </p:txBody>
      </p:sp>
      <p:sp>
        <p:nvSpPr>
          <p:cNvPr id="136" name="Shape 136"/>
          <p:cNvSpPr/>
          <p:nvPr>
            <p:ph type="ctr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/>
          <a:lstStyle>
            <a:lvl1pPr>
              <a:defRPr b="1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Who are we - the Prison Outreach?</a:t>
            </a:r>
          </a:p>
        </p:txBody>
      </p:sp>
      <p:sp>
        <p:nvSpPr>
          <p:cNvPr id="137" name="Shape 137"/>
          <p:cNvSpPr/>
          <p:nvPr>
            <p:ph type="sldNum" sz="quarter" idx="4294967295"/>
          </p:nvPr>
        </p:nvSpPr>
        <p:spPr>
          <a:xfrm>
            <a:off x="12039987" y="130048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Shape 269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 defTabSz="751205">
              <a:defRPr b="1" cap="none" spc="0" sz="10192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all part of God - Beautiful &amp; Blissful</a:t>
            </a:r>
          </a:p>
        </p:txBody>
      </p:sp>
      <p:sp>
        <p:nvSpPr>
          <p:cNvPr id="270" name="Shape 270"/>
          <p:cNvSpPr/>
          <p:nvPr/>
        </p:nvSpPr>
        <p:spPr>
          <a:xfrm>
            <a:off x="11950790" y="3028949"/>
            <a:ext cx="11317551" cy="908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We are part &amp; parcel of God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Different by Power - Like Fire vs spark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Happy &amp; Blissful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It is our birth right to be happy!</a:t>
            </a:r>
          </a:p>
        </p:txBody>
      </p:sp>
      <p:pic>
        <p:nvPicPr>
          <p:cNvPr id="271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6877"/>
          <a:stretch>
            <a:fillRect/>
          </a:stretch>
        </p:blipFill>
        <p:spPr>
          <a:xfrm>
            <a:off x="501266" y="2961166"/>
            <a:ext cx="10510832" cy="9785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6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96802" y="10923515"/>
            <a:ext cx="6240119" cy="278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74" y="10923515"/>
            <a:ext cx="6240118" cy="278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9561" y="10923515"/>
            <a:ext cx="6240119" cy="278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23950" y="10923515"/>
            <a:ext cx="6240118" cy="278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16708" y="-29262"/>
            <a:ext cx="6240119" cy="278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820" y="-29262"/>
            <a:ext cx="6240119" cy="278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9468" y="-29262"/>
            <a:ext cx="6240119" cy="278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43857" y="-29262"/>
            <a:ext cx="6240119" cy="278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hape 284"/>
          <p:cNvSpPr/>
          <p:nvPr/>
        </p:nvSpPr>
        <p:spPr>
          <a:xfrm>
            <a:off x="885344" y="2387600"/>
            <a:ext cx="22562186" cy="894080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5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Hare Krishna Hare Krishna</a:t>
            </a:r>
          </a:p>
          <a:p>
            <a:pPr>
              <a:defRPr sz="145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Krishna Krishna Hare Hare</a:t>
            </a:r>
          </a:p>
          <a:p>
            <a:pPr>
              <a:defRPr sz="145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Hare Rama Hare Rama</a:t>
            </a:r>
          </a:p>
          <a:p>
            <a:pPr>
              <a:defRPr sz="145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Rama Rama Hare Hare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9" name="Shape 289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Any Questions?</a:t>
            </a:r>
          </a:p>
        </p:txBody>
      </p:sp>
      <p:pic>
        <p:nvPicPr>
          <p:cNvPr id="290" name="pasted-image.jpg"/>
          <p:cNvPicPr>
            <a:picLocks noChangeAspect="1"/>
          </p:cNvPicPr>
          <p:nvPr/>
        </p:nvPicPr>
        <p:blipFill>
          <a:blip r:embed="rId2">
            <a:extLst/>
          </a:blip>
          <a:srcRect l="0" t="21395" r="0" b="0"/>
          <a:stretch>
            <a:fillRect/>
          </a:stretch>
        </p:blipFill>
        <p:spPr>
          <a:xfrm>
            <a:off x="-43820" y="2022358"/>
            <a:ext cx="24420504" cy="11714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3" name="Shape 293"/>
          <p:cNvSpPr/>
          <p:nvPr>
            <p:ph type="title"/>
          </p:nvPr>
        </p:nvSpPr>
        <p:spPr>
          <a:xfrm>
            <a:off x="-1" y="20023"/>
            <a:ext cx="24384001" cy="1972192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Resources for you</a:t>
            </a:r>
          </a:p>
        </p:txBody>
      </p:sp>
      <p:sp>
        <p:nvSpPr>
          <p:cNvPr id="294" name="Shape 294"/>
          <p:cNvSpPr/>
          <p:nvPr/>
        </p:nvSpPr>
        <p:spPr>
          <a:xfrm>
            <a:off x="5171346" y="4978399"/>
            <a:ext cx="17276651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937846" indent="-937846" algn="l">
              <a:buSzPct val="75000"/>
              <a:buChar char="•"/>
              <a:defRPr sz="8000"/>
            </a:pPr>
            <a:r>
              <a:t>Many Books donated to the Library</a:t>
            </a:r>
          </a:p>
          <a:p>
            <a:pPr marL="937846" indent="-937846" algn="l">
              <a:buSzPct val="75000"/>
              <a:buChar char="•"/>
              <a:defRPr sz="8000"/>
            </a:pPr>
            <a:r>
              <a:t>Personal Books - Bhagavad Gita</a:t>
            </a:r>
          </a:p>
          <a:p>
            <a:pPr marL="937846" indent="-937846" algn="l">
              <a:buSzPct val="75000"/>
              <a:buChar char="•"/>
              <a:defRPr sz="8000"/>
            </a:pPr>
            <a:r>
              <a:t>Other materials to all during course</a:t>
            </a:r>
          </a:p>
        </p:txBody>
      </p:sp>
      <p:pic>
        <p:nvPicPr>
          <p:cNvPr id="29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215" y="3568758"/>
            <a:ext cx="4953148" cy="69344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0" name="Shape 300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THANK YOU!</a:t>
            </a:r>
          </a:p>
        </p:txBody>
      </p:sp>
      <p:sp>
        <p:nvSpPr>
          <p:cNvPr id="301" name="Shape 301"/>
          <p:cNvSpPr/>
          <p:nvPr/>
        </p:nvSpPr>
        <p:spPr>
          <a:xfrm>
            <a:off x="8348718" y="2316451"/>
            <a:ext cx="965368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000" u="sng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Follow up Schedule</a:t>
            </a:r>
          </a:p>
        </p:txBody>
      </p:sp>
      <p:sp>
        <p:nvSpPr>
          <p:cNvPr id="302" name="Shape 302"/>
          <p:cNvSpPr/>
          <p:nvPr/>
        </p:nvSpPr>
        <p:spPr>
          <a:xfrm>
            <a:off x="631029" y="3981510"/>
            <a:ext cx="23588180" cy="878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300"/>
            </a:pPr>
            <a:r>
              <a:t>Thu,Apr-21- 12:30 pm - Understanding ourselves and the world</a:t>
            </a:r>
          </a:p>
          <a:p>
            <a:pPr algn="l">
              <a:defRPr sz="6300"/>
            </a:pPr>
          </a:p>
          <a:p>
            <a:pPr algn="l">
              <a:defRPr sz="6300"/>
            </a:pPr>
            <a:r>
              <a:t>Thu,Apr-28-12:30 pm  - Mindfulness, Good thoughts and actions </a:t>
            </a:r>
          </a:p>
          <a:p>
            <a:pPr algn="l">
              <a:defRPr sz="6300"/>
            </a:pPr>
          </a:p>
          <a:p>
            <a:pPr algn="l">
              <a:defRPr sz="6300"/>
            </a:pPr>
            <a:r>
              <a:t>Thu,May-05-12:30 pm - Living in Harmony in this world</a:t>
            </a:r>
          </a:p>
          <a:p>
            <a:pPr algn="l">
              <a:defRPr sz="6300"/>
            </a:pPr>
          </a:p>
          <a:p>
            <a:pPr algn="l">
              <a:defRPr sz="6300"/>
            </a:pPr>
            <a:r>
              <a:t>Thu,May-12-12:30 pm - This Life and &amp; Spiritual destinations</a:t>
            </a:r>
          </a:p>
          <a:p>
            <a:pPr algn="l">
              <a:defRPr sz="6300"/>
            </a:pPr>
          </a:p>
          <a:p>
            <a:pPr algn="l">
              <a:defRPr sz="6300"/>
            </a:pPr>
            <a:r>
              <a:t>Thu,May-19-12:30 pm - Happy forever with a “Changed Heart”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0220511" y="3333749"/>
            <a:ext cx="13410286" cy="908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Understanding ourselves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Hope for Change of Life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Learn Right Philosophy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Positive Mindset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Focused Meditation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Chanting &amp; Kirtans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Divine &amp; Meaningful Living</a:t>
            </a:r>
          </a:p>
        </p:txBody>
      </p:sp>
      <p:pic>
        <p:nvPicPr>
          <p:cNvPr id="142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689" y="4594675"/>
            <a:ext cx="9393235" cy="585423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>
            <p:ph type="ctr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/>
          <a:lstStyle>
            <a:lvl1pPr>
              <a:defRPr b="1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About Course: “Change a Heart”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0220511" y="4616449"/>
            <a:ext cx="14164514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Are we the body?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Are we the mind? 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Are we by color and race?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Are we by our birth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Who are we? None of above</a:t>
            </a:r>
          </a:p>
        </p:txBody>
      </p:sp>
      <p:sp>
        <p:nvSpPr>
          <p:cNvPr id="148" name="Shape 148"/>
          <p:cNvSpPr/>
          <p:nvPr>
            <p:ph type="ctr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/>
          <a:lstStyle>
            <a:lvl1pPr>
              <a:defRPr b="1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Understanding Ourselves</a:t>
            </a:r>
          </a:p>
        </p:txBody>
      </p:sp>
      <p:pic>
        <p:nvPicPr>
          <p:cNvPr id="149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108" y="3186800"/>
            <a:ext cx="9557699" cy="937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>
            <p:ph type="sldNum" sz="quarter" idx="4294967295"/>
          </p:nvPr>
        </p:nvSpPr>
        <p:spPr>
          <a:xfrm>
            <a:off x="12039987" y="130048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62332"/>
            <a:ext cx="12001112" cy="12153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jpg"/>
          <p:cNvPicPr>
            <a:picLocks noChangeAspect="1"/>
          </p:cNvPicPr>
          <p:nvPr/>
        </p:nvPicPr>
        <p:blipFill>
          <a:blip r:embed="rId4">
            <a:extLst/>
          </a:blip>
          <a:srcRect l="0" t="0" r="20639" b="0"/>
          <a:stretch>
            <a:fillRect/>
          </a:stretch>
        </p:blipFill>
        <p:spPr>
          <a:xfrm>
            <a:off x="9937544" y="1587896"/>
            <a:ext cx="14446538" cy="1223061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>
            <p:ph type="ctr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/>
          <a:lstStyle>
            <a:lvl1pPr>
              <a:defRPr b="1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Life is an ‘ECHO’</a:t>
            </a:r>
          </a:p>
        </p:txBody>
      </p:sp>
      <p:sp>
        <p:nvSpPr>
          <p:cNvPr id="157" name="Shape 157"/>
          <p:cNvSpPr/>
          <p:nvPr>
            <p:ph type="sldNum" sz="quarter" idx="4294967295"/>
          </p:nvPr>
        </p:nvSpPr>
        <p:spPr>
          <a:xfrm>
            <a:off x="12039987" y="130048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Num" sz="quarter" idx="2"/>
          </p:nvPr>
        </p:nvSpPr>
        <p:spPr>
          <a:xfrm>
            <a:off x="12030038" y="13049250"/>
            <a:ext cx="272797" cy="520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2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24332874" cy="13687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90203" y="6588125"/>
            <a:ext cx="10642601" cy="709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6616700"/>
            <a:ext cx="11753525" cy="709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639006" y="-1"/>
            <a:ext cx="10744994" cy="671562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Law of Karma across lives</a:t>
            </a:r>
          </a:p>
        </p:txBody>
      </p:sp>
      <p:sp>
        <p:nvSpPr>
          <p:cNvPr id="167" name="Shape 167"/>
          <p:cNvSpPr/>
          <p:nvPr/>
        </p:nvSpPr>
        <p:spPr>
          <a:xfrm>
            <a:off x="9706622" y="12432157"/>
            <a:ext cx="761446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reap what we planted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Num" sz="quarter" idx="2"/>
          </p:nvPr>
        </p:nvSpPr>
        <p:spPr>
          <a:xfrm>
            <a:off x="12030038" y="13049250"/>
            <a:ext cx="272797" cy="520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Shape 172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Let us “Hope” to change our life</a:t>
            </a:r>
          </a:p>
        </p:txBody>
      </p:sp>
      <p:pic>
        <p:nvPicPr>
          <p:cNvPr id="173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398" y="3645379"/>
            <a:ext cx="12032437" cy="8013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7172"/>
          <a:stretch>
            <a:fillRect/>
          </a:stretch>
        </p:blipFill>
        <p:spPr>
          <a:xfrm>
            <a:off x="12302834" y="2334256"/>
            <a:ext cx="11924669" cy="11113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Num" sz="quarter" idx="2"/>
          </p:nvPr>
        </p:nvSpPr>
        <p:spPr>
          <a:xfrm>
            <a:off x="12030038" y="13049250"/>
            <a:ext cx="272797" cy="520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9" name="Shape 179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Mindfulness</a:t>
            </a:r>
          </a:p>
        </p:txBody>
      </p:sp>
      <p:pic>
        <p:nvPicPr>
          <p:cNvPr id="180" name="pasted-image.jpg"/>
          <p:cNvPicPr>
            <a:picLocks noChangeAspect="1"/>
          </p:cNvPicPr>
          <p:nvPr/>
        </p:nvPicPr>
        <p:blipFill>
          <a:blip r:embed="rId3">
            <a:extLst/>
          </a:blip>
          <a:srcRect l="0" t="0" r="31612" b="0"/>
          <a:stretch>
            <a:fillRect/>
          </a:stretch>
        </p:blipFill>
        <p:spPr>
          <a:xfrm>
            <a:off x="223955" y="2647494"/>
            <a:ext cx="8446139" cy="9262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896302" y="7279025"/>
            <a:ext cx="3313654" cy="617544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9430928" y="4438671"/>
            <a:ext cx="13706857" cy="523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8400"/>
            </a:pPr>
            <a:r>
              <a:t>Take pauses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Study how your mind goes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View as a second person</a:t>
            </a:r>
          </a:p>
          <a:p>
            <a:pPr marL="609599" indent="-609599" algn="l">
              <a:buSzPct val="75000"/>
              <a:buChar char="•"/>
              <a:defRPr sz="8400"/>
            </a:pPr>
            <a:r>
              <a:t>Detach yourselves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Num" sz="quarter" idx="2"/>
          </p:nvPr>
        </p:nvSpPr>
        <p:spPr>
          <a:xfrm>
            <a:off x="12030038" y="13049250"/>
            <a:ext cx="272797" cy="520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Shape 187"/>
          <p:cNvSpPr/>
          <p:nvPr>
            <p:ph type="title"/>
          </p:nvPr>
        </p:nvSpPr>
        <p:spPr>
          <a:xfrm>
            <a:off x="-1" y="-1"/>
            <a:ext cx="24384001" cy="1972193"/>
          </a:xfrm>
          <a:prstGeom prst="rect">
            <a:avLst/>
          </a:prstGeom>
          <a:solidFill>
            <a:schemeClr val="accent4">
              <a:hueOff val="-193819"/>
              <a:satOff val="-4458"/>
              <a:lumOff val="-21157"/>
            </a:schemeClr>
          </a:solidFill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anchor="b"/>
          <a:lstStyle>
            <a:lvl1pPr algn="ctr">
              <a:defRPr b="1" cap="none" spc="0" sz="11200">
                <a:solidFill>
                  <a:srgbClr val="FF4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Believe that we ‘will’ change!</a:t>
            </a:r>
          </a:p>
        </p:txBody>
      </p:sp>
      <p:sp>
        <p:nvSpPr>
          <p:cNvPr id="188" name="Shape 188"/>
          <p:cNvSpPr/>
          <p:nvPr/>
        </p:nvSpPr>
        <p:spPr>
          <a:xfrm>
            <a:off x="10975854" y="5262952"/>
            <a:ext cx="10674973" cy="68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599" indent="-609599" algn="l">
              <a:buSzPct val="75000"/>
              <a:buChar char="•"/>
              <a:defRPr sz="11100"/>
            </a:pPr>
            <a:r>
              <a:t>Compassion</a:t>
            </a:r>
          </a:p>
          <a:p>
            <a:pPr marL="609599" indent="-609599" algn="l">
              <a:buSzPct val="75000"/>
              <a:buChar char="•"/>
              <a:defRPr sz="11100"/>
            </a:pPr>
            <a:r>
              <a:t>Respect others</a:t>
            </a:r>
          </a:p>
          <a:p>
            <a:pPr marL="609599" indent="-609599" algn="l">
              <a:buSzPct val="75000"/>
              <a:buChar char="•"/>
              <a:defRPr sz="11100"/>
            </a:pPr>
            <a:r>
              <a:t>Love &amp; Care</a:t>
            </a:r>
          </a:p>
          <a:p>
            <a:pPr marL="609599" indent="-609599" algn="l">
              <a:buSzPct val="75000"/>
              <a:buChar char="•"/>
              <a:defRPr sz="11100"/>
            </a:pPr>
            <a:r>
              <a:t>Serve others</a:t>
            </a:r>
          </a:p>
        </p:txBody>
      </p:sp>
      <p:pic>
        <p:nvPicPr>
          <p:cNvPr id="189" name="pasted-image.jpg"/>
          <p:cNvPicPr>
            <a:picLocks noChangeAspect="1"/>
          </p:cNvPicPr>
          <p:nvPr/>
        </p:nvPicPr>
        <p:blipFill>
          <a:blip r:embed="rId3">
            <a:extLst/>
          </a:blip>
          <a:srcRect l="24869" t="0" r="0" b="0"/>
          <a:stretch>
            <a:fillRect/>
          </a:stretch>
        </p:blipFill>
        <p:spPr>
          <a:xfrm>
            <a:off x="349710" y="2322440"/>
            <a:ext cx="8570618" cy="5703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710" y="8026327"/>
            <a:ext cx="8570517" cy="451283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8290015" y="2322440"/>
            <a:ext cx="17186759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400">
                <a:solidFill>
                  <a:srgbClr val="FFFB00"/>
                </a:solidFill>
              </a:defRPr>
            </a:lvl1pPr>
          </a:lstStyle>
          <a:p>
            <a:pPr/>
            <a:r>
              <a:t>Correct our attitude and thinking…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